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heme/theme2.xml" ContentType="application/vnd.openxmlformats-officedocument.theme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56" r:id="rId2"/>
    <p:sldId id="266" r:id="rId3"/>
    <p:sldId id="258" r:id="rId4"/>
    <p:sldId id="358" r:id="rId5"/>
    <p:sldId id="295" r:id="rId6"/>
    <p:sldId id="262" r:id="rId7"/>
    <p:sldId id="311" r:id="rId8"/>
    <p:sldId id="259" r:id="rId9"/>
    <p:sldId id="260" r:id="rId10"/>
    <p:sldId id="326" r:id="rId11"/>
    <p:sldId id="338" r:id="rId12"/>
    <p:sldId id="339" r:id="rId13"/>
    <p:sldId id="327" r:id="rId14"/>
    <p:sldId id="328" r:id="rId15"/>
    <p:sldId id="329" r:id="rId16"/>
    <p:sldId id="340" r:id="rId17"/>
    <p:sldId id="341" r:id="rId18"/>
    <p:sldId id="342" r:id="rId19"/>
    <p:sldId id="330" r:id="rId20"/>
    <p:sldId id="331" r:id="rId21"/>
    <p:sldId id="332" r:id="rId22"/>
    <p:sldId id="333" r:id="rId23"/>
    <p:sldId id="334" r:id="rId24"/>
    <p:sldId id="268" r:id="rId25"/>
    <p:sldId id="335" r:id="rId26"/>
    <p:sldId id="336" r:id="rId27"/>
    <p:sldId id="337" r:id="rId28"/>
    <p:sldId id="277" r:id="rId29"/>
    <p:sldId id="278" r:id="rId30"/>
    <p:sldId id="270" r:id="rId31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195" y="33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7.xml"/><Relationship Id="rId3" Type="http://schemas.openxmlformats.org/officeDocument/2006/relationships/tags" Target="../tags/tag12.xml"/><Relationship Id="rId7" Type="http://schemas.openxmlformats.org/officeDocument/2006/relationships/tags" Target="../tags/tag16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13.xml"/><Relationship Id="rId9" Type="http://schemas.openxmlformats.org/officeDocument/2006/relationships/tags" Target="../tags/tag18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7.xml"/><Relationship Id="rId4" Type="http://schemas.openxmlformats.org/officeDocument/2006/relationships/tags" Target="../tags/tag66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75.xml"/><Relationship Id="rId3" Type="http://schemas.openxmlformats.org/officeDocument/2006/relationships/tags" Target="../tags/tag70.xml"/><Relationship Id="rId7" Type="http://schemas.openxmlformats.org/officeDocument/2006/relationships/tags" Target="../tags/tag74.xml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9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3.xml"/><Relationship Id="rId4" Type="http://schemas.openxmlformats.org/officeDocument/2006/relationships/tags" Target="../tags/tag2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7.xml"/><Relationship Id="rId3" Type="http://schemas.openxmlformats.org/officeDocument/2006/relationships/tags" Target="../tags/tag32.xml"/><Relationship Id="rId7" Type="http://schemas.openxmlformats.org/officeDocument/2006/relationships/tags" Target="../tags/tag36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9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51.xml"/><Relationship Id="rId3" Type="http://schemas.openxmlformats.org/officeDocument/2006/relationships/tags" Target="../tags/tag46.xml"/><Relationship Id="rId7" Type="http://schemas.openxmlformats.org/officeDocument/2006/relationships/tags" Target="../tags/tag50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9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10"/>
          <p:cNvSpPr/>
          <p:nvPr>
            <p:custDataLst>
              <p:tags r:id="rId1"/>
            </p:custDataLst>
          </p:nvPr>
        </p:nvSpPr>
        <p:spPr>
          <a:xfrm>
            <a:off x="0" y="4578350"/>
            <a:ext cx="2159000" cy="2279650"/>
          </a:xfrm>
          <a:custGeom>
            <a:avLst/>
            <a:gdLst>
              <a:gd name="adj" fmla="val 21666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3400" h="3605">
                <a:moveTo>
                  <a:pt x="40" y="0"/>
                </a:moveTo>
                <a:cubicBezTo>
                  <a:pt x="1896" y="0"/>
                  <a:pt x="3400" y="1504"/>
                  <a:pt x="3400" y="3360"/>
                </a:cubicBezTo>
                <a:cubicBezTo>
                  <a:pt x="3400" y="3432"/>
                  <a:pt x="3398" y="3504"/>
                  <a:pt x="3393" y="3576"/>
                </a:cubicBezTo>
                <a:lnTo>
                  <a:pt x="3391" y="3605"/>
                </a:lnTo>
                <a:lnTo>
                  <a:pt x="1928" y="3605"/>
                </a:lnTo>
                <a:lnTo>
                  <a:pt x="1929" y="3603"/>
                </a:lnTo>
                <a:cubicBezTo>
                  <a:pt x="1939" y="3523"/>
                  <a:pt x="1944" y="3442"/>
                  <a:pt x="1944" y="3360"/>
                </a:cubicBezTo>
                <a:cubicBezTo>
                  <a:pt x="1944" y="2308"/>
                  <a:pt x="1092" y="1456"/>
                  <a:pt x="40" y="1456"/>
                </a:cubicBezTo>
                <a:lnTo>
                  <a:pt x="0" y="1457"/>
                </a:lnTo>
                <a:lnTo>
                  <a:pt x="0" y="0"/>
                </a:lnTo>
                <a:lnTo>
                  <a:pt x="40" y="0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70000"/>
                  <a:lumMod val="92000"/>
                  <a:lumOff val="8000"/>
                </a:schemeClr>
              </a:gs>
              <a:gs pos="100000">
                <a:schemeClr val="accent2">
                  <a:alpha val="0"/>
                  <a:lumMod val="80000"/>
                  <a:lumOff val="2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微软雅黑" panose="020B0503020204020204" charset="-122"/>
            </a:endParaRPr>
          </a:p>
        </p:txBody>
      </p:sp>
      <p:sp>
        <p:nvSpPr>
          <p:cNvPr id="8" name="任意多边形 14"/>
          <p:cNvSpPr/>
          <p:nvPr>
            <p:custDataLst>
              <p:tags r:id="rId2"/>
            </p:custDataLst>
          </p:nvPr>
        </p:nvSpPr>
        <p:spPr>
          <a:xfrm>
            <a:off x="10189845" y="1349375"/>
            <a:ext cx="2001520" cy="3781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197" h="6039">
                <a:moveTo>
                  <a:pt x="3020" y="0"/>
                </a:moveTo>
                <a:cubicBezTo>
                  <a:pt x="3072" y="0"/>
                  <a:pt x="3123" y="1"/>
                  <a:pt x="3175" y="4"/>
                </a:cubicBezTo>
                <a:lnTo>
                  <a:pt x="3197" y="5"/>
                </a:lnTo>
                <a:lnTo>
                  <a:pt x="3197" y="6034"/>
                </a:lnTo>
                <a:lnTo>
                  <a:pt x="3175" y="6035"/>
                </a:lnTo>
                <a:cubicBezTo>
                  <a:pt x="3123" y="6038"/>
                  <a:pt x="3072" y="6039"/>
                  <a:pt x="3020" y="6039"/>
                </a:cubicBezTo>
                <a:cubicBezTo>
                  <a:pt x="1352" y="6039"/>
                  <a:pt x="0" y="4687"/>
                  <a:pt x="0" y="3020"/>
                </a:cubicBezTo>
                <a:cubicBezTo>
                  <a:pt x="0" y="1352"/>
                  <a:pt x="1352" y="0"/>
                  <a:pt x="3020" y="0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alpha val="20000"/>
                </a:schemeClr>
              </a:gs>
              <a:gs pos="0">
                <a:schemeClr val="accent1">
                  <a:alpha val="0"/>
                </a:schemeClr>
              </a:gs>
            </a:gsLst>
            <a:lin ang="16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9" name="副标题"/>
          <p:cNvSpPr txBox="1">
            <a:spLocks noGrp="1"/>
          </p:cNvSpPr>
          <p:nvPr>
            <p:ph type="body" idx="3" hasCustomPrompt="1"/>
            <p:custDataLst>
              <p:tags r:id="rId3"/>
            </p:custDataLst>
          </p:nvPr>
        </p:nvSpPr>
        <p:spPr>
          <a:xfrm>
            <a:off x="1437005" y="3325495"/>
            <a:ext cx="7401560" cy="635000"/>
          </a:xfrm>
          <a:prstGeom prst="rect">
            <a:avLst/>
          </a:prstGeom>
        </p:spPr>
        <p:txBody>
          <a:bodyPr wrap="square" lIns="91440" tIns="45720" rIns="91440" bIns="4572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latin typeface="+mj-ea"/>
                <a:ea typeface="+mj-ea"/>
                <a:cs typeface="+mj-lt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单击此处编辑母版副标题样式</a:t>
            </a:r>
          </a:p>
        </p:txBody>
      </p:sp>
      <p:sp>
        <p:nvSpPr>
          <p:cNvPr id="11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1437005" y="1447800"/>
            <a:ext cx="7395845" cy="1712595"/>
          </a:xfrm>
          <a:prstGeom prst="rect">
            <a:avLst/>
          </a:prstGeom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400" normalizeH="0" baseline="0" noProof="1">
                <a:solidFill>
                  <a:schemeClr val="tx1"/>
                </a:solidFill>
                <a:latin typeface="+mj-ea"/>
                <a:ea typeface="+mj-ea"/>
                <a:cs typeface="微软雅黑" panose="020B0503020204020204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12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13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5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6" name="署名占位符 10"/>
          <p:cNvSpPr>
            <a:spLocks noGrp="1"/>
          </p:cNvSpPr>
          <p:nvPr>
            <p:ph type="body" sz="quarter" idx="17" hasCustomPrompt="1"/>
            <p:custDataLst>
              <p:tags r:id="rId8"/>
            </p:custDataLst>
          </p:nvPr>
        </p:nvSpPr>
        <p:spPr>
          <a:xfrm>
            <a:off x="1520825" y="4201795"/>
            <a:ext cx="1886585" cy="440690"/>
          </a:xfrm>
          <a:prstGeom prst="roundRect">
            <a:avLst>
              <a:gd name="adj" fmla="val 2185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alpha val="60000"/>
                </a:schemeClr>
              </a:gs>
            </a:gsLst>
            <a:lin ang="2700000" scaled="0"/>
          </a:gra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17" name="任意多边形 2"/>
          <p:cNvSpPr/>
          <p:nvPr>
            <p:custDataLst>
              <p:tags r:id="rId9"/>
            </p:custDataLst>
          </p:nvPr>
        </p:nvSpPr>
        <p:spPr>
          <a:xfrm rot="10800000" flipH="1" flipV="1">
            <a:off x="8851265" y="3810"/>
            <a:ext cx="3339465" cy="3338195"/>
          </a:xfrm>
          <a:custGeom>
            <a:avLst/>
            <a:gdLst>
              <a:gd name="adj" fmla="val 1339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5259" h="5257">
                <a:moveTo>
                  <a:pt x="5211" y="0"/>
                </a:moveTo>
                <a:lnTo>
                  <a:pt x="5259" y="0"/>
                </a:lnTo>
                <a:lnTo>
                  <a:pt x="5259" y="1397"/>
                </a:lnTo>
                <a:lnTo>
                  <a:pt x="5211" y="1396"/>
                </a:lnTo>
                <a:cubicBezTo>
                  <a:pt x="3104" y="1396"/>
                  <a:pt x="1396" y="3104"/>
                  <a:pt x="1396" y="5211"/>
                </a:cubicBezTo>
                <a:lnTo>
                  <a:pt x="1397" y="5257"/>
                </a:lnTo>
                <a:lnTo>
                  <a:pt x="0" y="5257"/>
                </a:lnTo>
                <a:lnTo>
                  <a:pt x="0" y="5211"/>
                </a:lnTo>
                <a:cubicBezTo>
                  <a:pt x="0" y="2333"/>
                  <a:pt x="2333" y="0"/>
                  <a:pt x="5211" y="0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alpha val="48000"/>
                </a:schemeClr>
              </a:gs>
              <a:gs pos="22000">
                <a:schemeClr val="accent1">
                  <a:alpha val="0"/>
                  <a:lumMod val="63000"/>
                  <a:lumOff val="37000"/>
                </a:schemeClr>
              </a:gs>
            </a:gsLst>
            <a:lin ang="16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10"/>
          <p:cNvSpPr/>
          <p:nvPr>
            <p:custDataLst>
              <p:tags r:id="rId1"/>
            </p:custDataLst>
          </p:nvPr>
        </p:nvSpPr>
        <p:spPr>
          <a:xfrm rot="10800000" flipV="1">
            <a:off x="635" y="31750"/>
            <a:ext cx="3338195" cy="3338195"/>
          </a:xfrm>
          <a:custGeom>
            <a:avLst/>
            <a:gdLst>
              <a:gd name="adj" fmla="val 1339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5259" h="5257">
                <a:moveTo>
                  <a:pt x="5211" y="0"/>
                </a:moveTo>
                <a:lnTo>
                  <a:pt x="5259" y="0"/>
                </a:lnTo>
                <a:lnTo>
                  <a:pt x="5259" y="1397"/>
                </a:lnTo>
                <a:lnTo>
                  <a:pt x="5211" y="1396"/>
                </a:lnTo>
                <a:cubicBezTo>
                  <a:pt x="3104" y="1396"/>
                  <a:pt x="1396" y="3104"/>
                  <a:pt x="1396" y="5211"/>
                </a:cubicBezTo>
                <a:lnTo>
                  <a:pt x="1397" y="5257"/>
                </a:lnTo>
                <a:lnTo>
                  <a:pt x="0" y="5257"/>
                </a:lnTo>
                <a:lnTo>
                  <a:pt x="0" y="5211"/>
                </a:lnTo>
                <a:cubicBezTo>
                  <a:pt x="0" y="2333"/>
                  <a:pt x="2333" y="0"/>
                  <a:pt x="5211" y="0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alpha val="48000"/>
                </a:schemeClr>
              </a:gs>
              <a:gs pos="22000">
                <a:schemeClr val="accent1">
                  <a:alpha val="0"/>
                  <a:lumMod val="63000"/>
                  <a:lumOff val="37000"/>
                </a:schemeClr>
              </a:gs>
            </a:gsLst>
            <a:lin ang="16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cs typeface="微软雅黑" panose="020B0503020204020204" charset="-122"/>
              <a:sym typeface="+mn-ea"/>
            </a:endParaRPr>
          </a:p>
        </p:txBody>
      </p:sp>
      <p:sp>
        <p:nvSpPr>
          <p:cNvPr id="8" name="任意多边形 9"/>
          <p:cNvSpPr/>
          <p:nvPr>
            <p:custDataLst>
              <p:tags r:id="rId2"/>
            </p:custDataLst>
          </p:nvPr>
        </p:nvSpPr>
        <p:spPr>
          <a:xfrm rot="10800000" flipV="1">
            <a:off x="0" y="1377315"/>
            <a:ext cx="2000885" cy="378142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197" h="6039">
                <a:moveTo>
                  <a:pt x="3020" y="0"/>
                </a:moveTo>
                <a:cubicBezTo>
                  <a:pt x="3072" y="0"/>
                  <a:pt x="3123" y="1"/>
                  <a:pt x="3175" y="4"/>
                </a:cubicBezTo>
                <a:lnTo>
                  <a:pt x="3197" y="5"/>
                </a:lnTo>
                <a:lnTo>
                  <a:pt x="3197" y="6034"/>
                </a:lnTo>
                <a:lnTo>
                  <a:pt x="3175" y="6035"/>
                </a:lnTo>
                <a:cubicBezTo>
                  <a:pt x="3123" y="6038"/>
                  <a:pt x="3072" y="6039"/>
                  <a:pt x="3020" y="6039"/>
                </a:cubicBezTo>
                <a:cubicBezTo>
                  <a:pt x="1352" y="6039"/>
                  <a:pt x="0" y="4687"/>
                  <a:pt x="0" y="3020"/>
                </a:cubicBezTo>
                <a:cubicBezTo>
                  <a:pt x="0" y="1352"/>
                  <a:pt x="1352" y="0"/>
                  <a:pt x="3020" y="0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alpha val="20000"/>
                </a:schemeClr>
              </a:gs>
              <a:gs pos="0">
                <a:schemeClr val="accent1">
                  <a:alpha val="0"/>
                </a:schemeClr>
              </a:gs>
            </a:gsLst>
            <a:lin ang="16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9" name="任意多边形 8"/>
          <p:cNvSpPr/>
          <p:nvPr>
            <p:custDataLst>
              <p:tags r:id="rId3"/>
            </p:custDataLst>
          </p:nvPr>
        </p:nvSpPr>
        <p:spPr>
          <a:xfrm flipH="1">
            <a:off x="10045700" y="4578350"/>
            <a:ext cx="2146300" cy="2279015"/>
          </a:xfrm>
          <a:custGeom>
            <a:avLst/>
            <a:gdLst>
              <a:gd name="adj" fmla="val 21666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3400" h="3605">
                <a:moveTo>
                  <a:pt x="40" y="0"/>
                </a:moveTo>
                <a:cubicBezTo>
                  <a:pt x="1896" y="0"/>
                  <a:pt x="3400" y="1504"/>
                  <a:pt x="3400" y="3360"/>
                </a:cubicBezTo>
                <a:cubicBezTo>
                  <a:pt x="3400" y="3432"/>
                  <a:pt x="3398" y="3504"/>
                  <a:pt x="3393" y="3576"/>
                </a:cubicBezTo>
                <a:lnTo>
                  <a:pt x="3391" y="3605"/>
                </a:lnTo>
                <a:lnTo>
                  <a:pt x="1928" y="3605"/>
                </a:lnTo>
                <a:lnTo>
                  <a:pt x="1929" y="3603"/>
                </a:lnTo>
                <a:cubicBezTo>
                  <a:pt x="1939" y="3523"/>
                  <a:pt x="1944" y="3442"/>
                  <a:pt x="1944" y="3360"/>
                </a:cubicBezTo>
                <a:cubicBezTo>
                  <a:pt x="1944" y="2308"/>
                  <a:pt x="1092" y="1456"/>
                  <a:pt x="40" y="1456"/>
                </a:cubicBezTo>
                <a:lnTo>
                  <a:pt x="0" y="1457"/>
                </a:lnTo>
                <a:lnTo>
                  <a:pt x="0" y="0"/>
                </a:lnTo>
                <a:lnTo>
                  <a:pt x="40" y="0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70000"/>
                  <a:lumMod val="92000"/>
                  <a:lumOff val="8000"/>
                </a:schemeClr>
              </a:gs>
              <a:gs pos="100000">
                <a:schemeClr val="accent2">
                  <a:alpha val="0"/>
                  <a:lumMod val="80000"/>
                  <a:lumOff val="2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cs typeface="微软雅黑" panose="020B0503020204020204" charset="-122"/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3641090" y="1520825"/>
            <a:ext cx="6866890" cy="2146300"/>
          </a:xfrm>
          <a:prstGeom prst="rect">
            <a:avLst/>
          </a:prstGeom>
          <a:noFill/>
        </p:spPr>
        <p:txBody>
          <a:bodyPr wrap="square" lIns="91440" tIns="45720" rIns="71755" bIns="45720" rtlCol="0" anchor="b" anchorCtr="0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6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微软雅黑" panose="020B0503020204020204" charset="-122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 dirty="0">
                <a:sym typeface="+mn-ea"/>
              </a:rPr>
              <a:t>单击编辑标题</a:t>
            </a:r>
          </a:p>
        </p:txBody>
      </p:sp>
      <p:sp>
        <p:nvSpPr>
          <p:cNvPr id="12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13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5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6" name="署名占位符 10"/>
          <p:cNvSpPr>
            <a:spLocks noGrp="1"/>
          </p:cNvSpPr>
          <p:nvPr>
            <p:ph type="body" sz="quarter" idx="17" hasCustomPrompt="1"/>
            <p:custDataLst>
              <p:tags r:id="rId8"/>
            </p:custDataLst>
          </p:nvPr>
        </p:nvSpPr>
        <p:spPr>
          <a:xfrm>
            <a:off x="8479790" y="4109719"/>
            <a:ext cx="1886585" cy="562294"/>
          </a:xfrm>
          <a:prstGeom prst="roundRect">
            <a:avLst>
              <a:gd name="adj" fmla="val 2185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alpha val="60000"/>
                </a:schemeClr>
              </a:gs>
            </a:gsLst>
            <a:lin ang="2700000" scaled="0"/>
          </a:gra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>
            <p:custDataLst>
              <p:tags r:id="rId1"/>
            </p:custDataLst>
          </p:nvPr>
        </p:nvSpPr>
        <p:spPr>
          <a:xfrm>
            <a:off x="1219200" y="2804795"/>
            <a:ext cx="2362200" cy="2362200"/>
          </a:xfrm>
          <a:prstGeom prst="ellipse">
            <a:avLst/>
          </a:prstGeom>
          <a:gradFill>
            <a:gsLst>
              <a:gs pos="100000">
                <a:schemeClr val="accent2">
                  <a:alpha val="20000"/>
                </a:schemeClr>
              </a:gs>
              <a:gs pos="0">
                <a:schemeClr val="accent2">
                  <a:alpha val="0"/>
                </a:schemeClr>
              </a:gs>
            </a:gsLst>
            <a:lin ang="16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cs typeface="微软雅黑" panose="020B0503020204020204" charset="-122"/>
              <a:sym typeface="+mn-ea"/>
            </a:endParaRPr>
          </a:p>
        </p:txBody>
      </p:sp>
      <p:sp>
        <p:nvSpPr>
          <p:cNvPr id="5" name="标题"/>
          <p:cNvSpPr txBox="1">
            <a:spLocks noGrp="1"/>
          </p:cNvSpPr>
          <p:nvPr>
            <p:ph type="title" idx="1" hasCustomPrompt="1"/>
            <p:custDataLst>
              <p:tags r:id="rId2"/>
            </p:custDataLst>
          </p:nvPr>
        </p:nvSpPr>
        <p:spPr bwMode="auto">
          <a:xfrm>
            <a:off x="844550" y="1139825"/>
            <a:ext cx="2171065" cy="2350770"/>
          </a:xfrm>
          <a:prstGeom prst="rect">
            <a:avLst/>
          </a:prstGeom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40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微软雅黑" panose="020B0503020204020204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标题</a:t>
            </a:r>
          </a:p>
        </p:txBody>
      </p:sp>
      <p:sp>
        <p:nvSpPr>
          <p:cNvPr id="6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任意多边形: 形状 6"/>
          <p:cNvSpPr/>
          <p:nvPr>
            <p:custDataLst>
              <p:tags r:id="rId6"/>
            </p:custDataLst>
          </p:nvPr>
        </p:nvSpPr>
        <p:spPr>
          <a:xfrm>
            <a:off x="9295130" y="3812540"/>
            <a:ext cx="2896235" cy="3045460"/>
          </a:xfrm>
          <a:custGeom>
            <a:avLst/>
            <a:gdLst>
              <a:gd name="connsiteX0" fmla="*/ 2215286 w 2898892"/>
              <a:gd name="connsiteY0" fmla="*/ 1136 h 3045222"/>
              <a:gd name="connsiteX1" fmla="*/ 2449717 w 2898892"/>
              <a:gd name="connsiteY1" fmla="*/ 5674 h 3045222"/>
              <a:gd name="connsiteX2" fmla="*/ 2878869 w 2898892"/>
              <a:gd name="connsiteY2" fmla="*/ 77060 h 3045222"/>
              <a:gd name="connsiteX3" fmla="*/ 2898874 w 2898892"/>
              <a:gd name="connsiteY3" fmla="*/ 82278 h 3045222"/>
              <a:gd name="connsiteX4" fmla="*/ 2898892 w 2898892"/>
              <a:gd name="connsiteY4" fmla="*/ 1092496 h 3045222"/>
              <a:gd name="connsiteX5" fmla="*/ 2897670 w 2898892"/>
              <a:gd name="connsiteY5" fmla="*/ 1091774 h 3045222"/>
              <a:gd name="connsiteX6" fmla="*/ 2383672 w 2898892"/>
              <a:gd name="connsiteY6" fmla="*/ 950163 h 3045222"/>
              <a:gd name="connsiteX7" fmla="*/ 949550 w 2898892"/>
              <a:gd name="connsiteY7" fmla="*/ 2196199 h 3045222"/>
              <a:gd name="connsiteX8" fmla="*/ 1178031 w 2898892"/>
              <a:gd name="connsiteY8" fmla="*/ 3043519 h 3045222"/>
              <a:gd name="connsiteX9" fmla="*/ 1179843 w 2898892"/>
              <a:gd name="connsiteY9" fmla="*/ 3044919 h 3045222"/>
              <a:gd name="connsiteX10" fmla="*/ 128202 w 2898892"/>
              <a:gd name="connsiteY10" fmla="*/ 3045222 h 3045222"/>
              <a:gd name="connsiteX11" fmla="*/ 122797 w 2898892"/>
              <a:gd name="connsiteY11" fmla="*/ 3031476 h 3045222"/>
              <a:gd name="connsiteX12" fmla="*/ 5670 w 2898892"/>
              <a:gd name="connsiteY12" fmla="*/ 2130196 h 3045222"/>
              <a:gd name="connsiteX13" fmla="*/ 2215286 w 2898892"/>
              <a:gd name="connsiteY13" fmla="*/ 1136 h 3045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898892" h="3045222">
                <a:moveTo>
                  <a:pt x="2215286" y="1136"/>
                </a:moveTo>
                <a:cubicBezTo>
                  <a:pt x="2292637" y="-1294"/>
                  <a:pt x="2370849" y="159"/>
                  <a:pt x="2449717" y="5674"/>
                </a:cubicBezTo>
                <a:cubicBezTo>
                  <a:pt x="2597317" y="15996"/>
                  <a:pt x="2740731" y="40665"/>
                  <a:pt x="2878869" y="77060"/>
                </a:cubicBezTo>
                <a:lnTo>
                  <a:pt x="2898874" y="82278"/>
                </a:lnTo>
                <a:lnTo>
                  <a:pt x="2898892" y="1092496"/>
                </a:lnTo>
                <a:lnTo>
                  <a:pt x="2897670" y="1091774"/>
                </a:lnTo>
                <a:cubicBezTo>
                  <a:pt x="2742140" y="1012787"/>
                  <a:pt x="2568647" y="963098"/>
                  <a:pt x="2383672" y="950163"/>
                </a:cubicBezTo>
                <a:cubicBezTo>
                  <a:pt x="1643138" y="898380"/>
                  <a:pt x="1001288" y="1456317"/>
                  <a:pt x="949550" y="2196199"/>
                </a:cubicBezTo>
                <a:cubicBezTo>
                  <a:pt x="927712" y="2508494"/>
                  <a:pt x="1014704" y="2802938"/>
                  <a:pt x="1178031" y="3043519"/>
                </a:cubicBezTo>
                <a:lnTo>
                  <a:pt x="1179843" y="3044919"/>
                </a:lnTo>
                <a:lnTo>
                  <a:pt x="128202" y="3045222"/>
                </a:lnTo>
                <a:lnTo>
                  <a:pt x="122797" y="3031476"/>
                </a:lnTo>
                <a:cubicBezTo>
                  <a:pt x="26596" y="2750393"/>
                  <a:pt x="-16389" y="2445659"/>
                  <a:pt x="5670" y="2130196"/>
                </a:cubicBezTo>
                <a:cubicBezTo>
                  <a:pt x="88351" y="947803"/>
                  <a:pt x="1055015" y="37588"/>
                  <a:pt x="2215286" y="1136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alpha val="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8"/>
          <p:cNvSpPr/>
          <p:nvPr>
            <p:custDataLst>
              <p:tags r:id="rId1"/>
            </p:custDataLst>
          </p:nvPr>
        </p:nvSpPr>
        <p:spPr>
          <a:xfrm flipH="1">
            <a:off x="10045700" y="4570095"/>
            <a:ext cx="2146300" cy="2287905"/>
          </a:xfrm>
          <a:custGeom>
            <a:avLst/>
            <a:gdLst>
              <a:gd name="adj" fmla="val 21666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3400" h="3605">
                <a:moveTo>
                  <a:pt x="40" y="0"/>
                </a:moveTo>
                <a:cubicBezTo>
                  <a:pt x="1896" y="0"/>
                  <a:pt x="3400" y="1504"/>
                  <a:pt x="3400" y="3360"/>
                </a:cubicBezTo>
                <a:cubicBezTo>
                  <a:pt x="3400" y="3432"/>
                  <a:pt x="3398" y="3504"/>
                  <a:pt x="3393" y="3576"/>
                </a:cubicBezTo>
                <a:lnTo>
                  <a:pt x="3391" y="3605"/>
                </a:lnTo>
                <a:lnTo>
                  <a:pt x="1928" y="3605"/>
                </a:lnTo>
                <a:lnTo>
                  <a:pt x="1929" y="3603"/>
                </a:lnTo>
                <a:cubicBezTo>
                  <a:pt x="1939" y="3523"/>
                  <a:pt x="1944" y="3442"/>
                  <a:pt x="1944" y="3360"/>
                </a:cubicBezTo>
                <a:cubicBezTo>
                  <a:pt x="1944" y="2308"/>
                  <a:pt x="1092" y="1456"/>
                  <a:pt x="40" y="1456"/>
                </a:cubicBezTo>
                <a:lnTo>
                  <a:pt x="0" y="1457"/>
                </a:lnTo>
                <a:lnTo>
                  <a:pt x="0" y="0"/>
                </a:lnTo>
                <a:lnTo>
                  <a:pt x="40" y="0"/>
                </a:lnTo>
                <a:close/>
              </a:path>
            </a:pathLst>
          </a:custGeom>
          <a:gradFill>
            <a:gsLst>
              <a:gs pos="100000">
                <a:schemeClr val="accent1">
                  <a:alpha val="20000"/>
                </a:schemeClr>
              </a:gs>
              <a:gs pos="0">
                <a:schemeClr val="accent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cs typeface="微软雅黑" panose="020B0503020204020204" charset="-122"/>
              <a:sym typeface="+mn-ea"/>
            </a:endParaRPr>
          </a:p>
        </p:txBody>
      </p:sp>
      <p:sp>
        <p:nvSpPr>
          <p:cNvPr id="9" name="椭圆 8"/>
          <p:cNvSpPr/>
          <p:nvPr>
            <p:custDataLst>
              <p:tags r:id="rId2"/>
            </p:custDataLst>
          </p:nvPr>
        </p:nvSpPr>
        <p:spPr>
          <a:xfrm>
            <a:off x="9127490" y="967740"/>
            <a:ext cx="685800" cy="685800"/>
          </a:xfrm>
          <a:prstGeom prst="ellipse">
            <a:avLst/>
          </a:prstGeom>
          <a:gradFill>
            <a:gsLst>
              <a:gs pos="100000">
                <a:schemeClr val="accent2">
                  <a:alpha val="20000"/>
                </a:schemeClr>
              </a:gs>
              <a:gs pos="0">
                <a:schemeClr val="accent2">
                  <a:alpha val="0"/>
                </a:schemeClr>
              </a:gs>
            </a:gsLst>
            <a:lin ang="16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微软雅黑" panose="020B0503020204020204" charset="-122"/>
              <a:sym typeface="+mn-ea"/>
            </a:endParaRPr>
          </a:p>
        </p:txBody>
      </p:sp>
      <p:sp>
        <p:nvSpPr>
          <p:cNvPr id="10" name="椭圆 9"/>
          <p:cNvSpPr/>
          <p:nvPr>
            <p:custDataLst>
              <p:tags r:id="rId3"/>
            </p:custDataLst>
          </p:nvPr>
        </p:nvSpPr>
        <p:spPr>
          <a:xfrm>
            <a:off x="982345" y="1607820"/>
            <a:ext cx="2449195" cy="2449830"/>
          </a:xfrm>
          <a:prstGeom prst="ellipse">
            <a:avLst/>
          </a:prstGeom>
          <a:gradFill>
            <a:gsLst>
              <a:gs pos="100000">
                <a:schemeClr val="accent2">
                  <a:alpha val="20000"/>
                </a:schemeClr>
              </a:gs>
              <a:gs pos="0">
                <a:schemeClr val="accent2">
                  <a:alpha val="0"/>
                </a:schemeClr>
              </a:gs>
            </a:gsLst>
            <a:lin ang="16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微软雅黑" panose="020B0503020204020204" charset="-122"/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2348230" y="1383030"/>
            <a:ext cx="8107680" cy="204533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800" b="1" i="0" u="none" strike="noStrike" kern="1200" cap="none" spc="400" normalizeH="0" baseline="0" noProof="1">
                <a:solidFill>
                  <a:schemeClr val="tx1"/>
                </a:solidFill>
                <a:uFillTx/>
                <a:latin typeface="+mj-ea"/>
                <a:ea typeface="+mj-ea"/>
                <a:cs typeface="微软雅黑" panose="020B0503020204020204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2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13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5" name="节编号 3"/>
          <p:cNvSpPr>
            <a:spLocks noGrp="1"/>
          </p:cNvSpPr>
          <p:nvPr>
            <p:ph type="body" sz="quarter" idx="13" hasCustomPrompt="1"/>
            <p:custDataLst>
              <p:tags r:id="rId8"/>
            </p:custDataLst>
          </p:nvPr>
        </p:nvSpPr>
        <p:spPr>
          <a:xfrm>
            <a:off x="2389505" y="3841027"/>
            <a:ext cx="1917700" cy="526416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60000"/>
                </a:schemeClr>
              </a:gs>
            </a:gsLst>
            <a:lin ang="0" scaled="0"/>
          </a:gradFill>
        </p:spPr>
        <p:txBody>
          <a:bodyPr wrap="none" tIns="0" bIns="36195" anchor="ctr" anchorCtr="0">
            <a:normAutofit/>
          </a:bodyPr>
          <a:lstStyle>
            <a:lvl1pPr marL="0" indent="0" algn="ctr">
              <a:buNone/>
              <a:defRPr sz="18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3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4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2025/6/10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20" Type="http://schemas.openxmlformats.org/officeDocument/2006/relationships/tags" Target="../tags/tag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同心圆 6"/>
          <p:cNvSpPr/>
          <p:nvPr>
            <p:custDataLst>
              <p:tags r:id="rId18"/>
            </p:custDataLst>
          </p:nvPr>
        </p:nvSpPr>
        <p:spPr>
          <a:xfrm rot="8280000">
            <a:off x="452120" y="287020"/>
            <a:ext cx="624840" cy="624840"/>
          </a:xfrm>
          <a:prstGeom prst="donut">
            <a:avLst>
              <a:gd name="adj" fmla="val 24433"/>
            </a:avLst>
          </a:prstGeom>
          <a:gradFill>
            <a:gsLst>
              <a:gs pos="0">
                <a:schemeClr val="accent1">
                  <a:alpha val="50000"/>
                </a:schemeClr>
              </a:gs>
              <a:gs pos="72000">
                <a:schemeClr val="accent1">
                  <a:alpha val="0"/>
                </a:schemeClr>
              </a:gs>
            </a:gsLst>
            <a:lin ang="169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latin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2" name="任意多边形: 形状 11"/>
          <p:cNvSpPr/>
          <p:nvPr>
            <p:custDataLst>
              <p:tags r:id="rId19"/>
            </p:custDataLst>
          </p:nvPr>
        </p:nvSpPr>
        <p:spPr>
          <a:xfrm>
            <a:off x="6934200" y="1351280"/>
            <a:ext cx="5255895" cy="5506720"/>
          </a:xfrm>
          <a:custGeom>
            <a:avLst/>
            <a:gdLst>
              <a:gd name="connsiteX0" fmla="*/ 4225077 w 5255647"/>
              <a:gd name="connsiteY0" fmla="*/ 770 h 5518308"/>
              <a:gd name="connsiteX1" fmla="*/ 4438483 w 5255647"/>
              <a:gd name="connsiteY1" fmla="*/ 10280 h 5518308"/>
              <a:gd name="connsiteX2" fmla="*/ 5216038 w 5255647"/>
              <a:gd name="connsiteY2" fmla="*/ 139615 h 5518308"/>
              <a:gd name="connsiteX3" fmla="*/ 5255647 w 5255647"/>
              <a:gd name="connsiteY3" fmla="*/ 150458 h 5518308"/>
              <a:gd name="connsiteX4" fmla="*/ 5255607 w 5255647"/>
              <a:gd name="connsiteY4" fmla="*/ 1981866 h 5518308"/>
              <a:gd name="connsiteX5" fmla="*/ 5250109 w 5255647"/>
              <a:gd name="connsiteY5" fmla="*/ 1978022 h 5518308"/>
              <a:gd name="connsiteX6" fmla="*/ 4318826 w 5255647"/>
              <a:gd name="connsiteY6" fmla="*/ 1721455 h 5518308"/>
              <a:gd name="connsiteX7" fmla="*/ 1720433 w 5255647"/>
              <a:gd name="connsiteY7" fmla="*/ 3978949 h 5518308"/>
              <a:gd name="connsiteX8" fmla="*/ 2134410 w 5255647"/>
              <a:gd name="connsiteY8" fmla="*/ 5514082 h 5518308"/>
              <a:gd name="connsiteX9" fmla="*/ 2137612 w 5255647"/>
              <a:gd name="connsiteY9" fmla="*/ 5517766 h 5518308"/>
              <a:gd name="connsiteX10" fmla="*/ 232206 w 5255647"/>
              <a:gd name="connsiteY10" fmla="*/ 5518308 h 5518308"/>
              <a:gd name="connsiteX11" fmla="*/ 222494 w 5255647"/>
              <a:gd name="connsiteY11" fmla="*/ 5492256 h 5518308"/>
              <a:gd name="connsiteX12" fmla="*/ 10273 w 5255647"/>
              <a:gd name="connsiteY12" fmla="*/ 3859362 h 5518308"/>
              <a:gd name="connsiteX13" fmla="*/ 4225077 w 5255647"/>
              <a:gd name="connsiteY13" fmla="*/ 770 h 5518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55647" h="5518308">
                <a:moveTo>
                  <a:pt x="4225077" y="770"/>
                </a:moveTo>
                <a:cubicBezTo>
                  <a:pt x="4295884" y="2127"/>
                  <a:pt x="4367035" y="5284"/>
                  <a:pt x="4438483" y="10280"/>
                </a:cubicBezTo>
                <a:cubicBezTo>
                  <a:pt x="4705911" y="28981"/>
                  <a:pt x="4965754" y="73676"/>
                  <a:pt x="5216038" y="139615"/>
                </a:cubicBezTo>
                <a:lnTo>
                  <a:pt x="5255647" y="150458"/>
                </a:lnTo>
                <a:lnTo>
                  <a:pt x="5255607" y="1981866"/>
                </a:lnTo>
                <a:lnTo>
                  <a:pt x="5250109" y="1978022"/>
                </a:lnTo>
                <a:cubicBezTo>
                  <a:pt x="4968313" y="1834916"/>
                  <a:pt x="4653971" y="1744891"/>
                  <a:pt x="4318826" y="1721455"/>
                </a:cubicBezTo>
                <a:cubicBezTo>
                  <a:pt x="2977095" y="1627633"/>
                  <a:pt x="1814168" y="2638470"/>
                  <a:pt x="1720433" y="3978949"/>
                </a:cubicBezTo>
                <a:cubicBezTo>
                  <a:pt x="1680868" y="4544750"/>
                  <a:pt x="1838485" y="5078208"/>
                  <a:pt x="2134410" y="5514082"/>
                </a:cubicBezTo>
                <a:lnTo>
                  <a:pt x="2137612" y="5517766"/>
                </a:lnTo>
                <a:lnTo>
                  <a:pt x="232206" y="5518308"/>
                </a:lnTo>
                <a:lnTo>
                  <a:pt x="222494" y="5492256"/>
                </a:lnTo>
                <a:cubicBezTo>
                  <a:pt x="48190" y="4983003"/>
                  <a:pt x="-29693" y="4430902"/>
                  <a:pt x="10273" y="3859362"/>
                </a:cubicBezTo>
                <a:cubicBezTo>
                  <a:pt x="165063" y="1645759"/>
                  <a:pt x="2030046" y="-41301"/>
                  <a:pt x="4225077" y="77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8000"/>
                </a:schemeClr>
              </a:gs>
              <a:gs pos="100000">
                <a:schemeClr val="accent1">
                  <a:alpha val="0"/>
                </a:scheme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8" name="KSO_TEMPLATE" hidden="1"/>
          <p:cNvSpPr/>
          <p:nvPr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7.xml"/><Relationship Id="rId1" Type="http://schemas.openxmlformats.org/officeDocument/2006/relationships/tags" Target="../tags/tag76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1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05.xml"/><Relationship Id="rId5" Type="http://schemas.openxmlformats.org/officeDocument/2006/relationships/image" Target="../media/image3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5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192895" y="5551170"/>
            <a:ext cx="2529205" cy="1071245"/>
          </a:xfrm>
          <a:prstGeom prst="roundRect">
            <a:avLst>
              <a:gd name="adj" fmla="val 2185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alpha val="60000"/>
                </a:schemeClr>
              </a:gs>
            </a:gsLst>
            <a:lin ang="2700000" scaled="0"/>
          </a:gradFill>
        </p:spPr>
        <p:txBody>
          <a:bodyPr vert="horz" wrap="square" lIns="0" tIns="0" rIns="0" bIns="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/>
              <a:t>汇报时间：</a:t>
            </a:r>
            <a:r>
              <a:rPr lang="en-US" altLang="zh-CN" sz="2400"/>
              <a:t>6.11</a:t>
            </a:r>
          </a:p>
        </p:txBody>
      </p:sp>
      <p:sp>
        <p:nvSpPr>
          <p:cNvPr id="14" name="矩形 13"/>
          <p:cNvSpPr/>
          <p:nvPr/>
        </p:nvSpPr>
        <p:spPr>
          <a:xfrm>
            <a:off x="2241550" y="472440"/>
            <a:ext cx="7709535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7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第九组期末汇报</a:t>
            </a:r>
          </a:p>
        </p:txBody>
      </p:sp>
      <p:sp>
        <p:nvSpPr>
          <p:cNvPr id="16" name="矩形 15"/>
          <p:cNvSpPr/>
          <p:nvPr/>
        </p:nvSpPr>
        <p:spPr>
          <a:xfrm>
            <a:off x="6604635" y="3241040"/>
            <a:ext cx="4775835" cy="116586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lstStyle/>
          <a:p>
            <a:pPr algn="ctr"/>
            <a:r>
              <a:rPr lang="en-US" altLang="zh-CN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“</a:t>
            </a:r>
            <a:r>
              <a:rPr lang="zh-CN" altLang="en-US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我爱背单词</a:t>
            </a:r>
            <a:r>
              <a:rPr lang="en-US" altLang="zh-CN" sz="5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”</a:t>
            </a:r>
          </a:p>
        </p:txBody>
      </p:sp>
      <p:pic>
        <p:nvPicPr>
          <p:cNvPr id="100" name="图片 99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1748790"/>
            <a:ext cx="5752465" cy="518604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1" grpId="1" animBg="1"/>
      <p:bldP spid="16" grpId="0"/>
      <p:bldP spid="16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/>
              <a:t>数据库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09317570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440" y="1149985"/>
            <a:ext cx="9244330" cy="52317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9317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09317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09317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881075945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545" y="360045"/>
            <a:ext cx="10564495" cy="60356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1075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81075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81075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47320469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045" y="753745"/>
            <a:ext cx="8816340" cy="542163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320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7320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7320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API</a:t>
            </a:r>
            <a:r>
              <a:rPr lang="zh-CN" altLang="en-US"/>
              <a:t>设计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1</a:t>
            </a:r>
            <a:r>
              <a:rPr lang="zh-CN" altLang="en-US"/>
              <a:t>）用户管理接口</a:t>
            </a:r>
            <a:r>
              <a:rPr lang="en-US" altLang="zh-CN"/>
              <a:t>              2</a:t>
            </a:r>
            <a:r>
              <a:rPr lang="zh-CN" altLang="en-US"/>
              <a:t>）翻译服务接口</a:t>
            </a:r>
            <a:r>
              <a:rPr lang="en-US" altLang="zh-CN"/>
              <a:t>             3</a:t>
            </a:r>
            <a:r>
              <a:rPr lang="zh-CN" altLang="en-US"/>
              <a:t>）单词管理接口</a:t>
            </a:r>
          </a:p>
        </p:txBody>
      </p:sp>
      <p:pic>
        <p:nvPicPr>
          <p:cNvPr id="13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2171065"/>
            <a:ext cx="5751830" cy="2725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6385" y="1952625"/>
            <a:ext cx="6032500" cy="2804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2545" y="2170430"/>
            <a:ext cx="7781290" cy="441769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/>
              <a:t>自动化测试框架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/>
          </a:p>
        </p:txBody>
      </p:sp>
      <p:pic>
        <p:nvPicPr>
          <p:cNvPr id="18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9440" y="1409065"/>
            <a:ext cx="9071610" cy="465836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前端整体框架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2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315" y="128270"/>
            <a:ext cx="4137660" cy="6729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2340" y="128270"/>
            <a:ext cx="3809365" cy="67303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核心功能页面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5000" lnSpcReduction="10000"/>
          </a:bodyPr>
          <a:lstStyle/>
          <a:p>
            <a:pPr algn="l">
              <a:buClrTx/>
              <a:buSzTx/>
            </a:pPr>
            <a:r>
              <a:rPr lang="zh-CN" altLang="en-US"/>
              <a:t>1.登录模块：src/pages/login/login.vue</a:t>
            </a:r>
          </a:p>
          <a:p>
            <a:pPr algn="l">
              <a:buClrTx/>
              <a:buSzTx/>
            </a:pPr>
            <a:r>
              <a:rPr lang="zh-CN" altLang="en-US"/>
              <a:t>// 登录核心逻辑代码解析 </a:t>
            </a:r>
          </a:p>
          <a:p>
            <a:pPr algn="l">
              <a:buClrTx/>
              <a:buSzTx/>
            </a:pPr>
            <a:r>
              <a:rPr lang="zh-CN" altLang="en-US"/>
              <a:t>handleLogin() {</a:t>
            </a:r>
          </a:p>
          <a:p>
            <a:pPr algn="l">
              <a:buClrTx/>
              <a:buSzTx/>
            </a:pPr>
            <a:r>
              <a:rPr lang="zh-CN" altLang="en-US"/>
              <a:t>  // 优点：防止无效请求，减轻服务端压力</a:t>
            </a:r>
          </a:p>
          <a:p>
            <a:pPr algn="l">
              <a:buClrTx/>
              <a:buSzTx/>
            </a:pPr>
            <a:r>
              <a:rPr lang="zh-CN" altLang="en-US"/>
              <a:t>  // 缺点：缺少格式验证（如密码复杂度校验）</a:t>
            </a:r>
          </a:p>
          <a:p>
            <a:pPr algn="l">
              <a:buClrTx/>
              <a:buSzTx/>
            </a:pPr>
            <a:r>
              <a:rPr lang="zh-CN" altLang="en-US"/>
              <a:t>  if (!this.username || !this.password) {</a:t>
            </a:r>
          </a:p>
          <a:p>
            <a:pPr algn="l">
              <a:buClrTx/>
              <a:buSzTx/>
            </a:pPr>
            <a:r>
              <a:rPr lang="zh-CN" altLang="en-US"/>
              <a:t>    uni.showToast({ title: '请填写完整', icon: 'none' });</a:t>
            </a:r>
          </a:p>
          <a:p>
            <a:pPr algn="l">
              <a:buClrTx/>
              <a:buSzTx/>
            </a:pPr>
            <a:r>
              <a:rPr lang="zh-CN" altLang="en-US"/>
              <a:t>    return;</a:t>
            </a:r>
          </a:p>
          <a:p>
            <a:pPr algn="l">
              <a:buClrTx/>
              <a:buSzTx/>
            </a:pPr>
            <a:r>
              <a:rPr lang="zh-CN" altLang="en-US"/>
              <a:t>  }</a:t>
            </a:r>
          </a:p>
          <a:p>
            <a:pPr algn="l">
              <a:buClrTx/>
              <a:buSzTx/>
            </a:pP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核心功能页面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>
                <a:sym typeface="+mn-ea"/>
              </a:rPr>
              <a:t>2.</a:t>
            </a:r>
            <a:r>
              <a:rPr lang="zh-CN" altLang="en-US">
                <a:sym typeface="+mn-ea"/>
              </a:rPr>
              <a:t>翻译模块：src/pages/beiwords/translate.vue</a:t>
            </a:r>
            <a:endParaRPr lang="zh-CN" altLang="en-US"/>
          </a:p>
          <a:p>
            <a:r>
              <a:rPr lang="zh-CN" altLang="en-US"/>
              <a:t>translateText() {</a:t>
            </a:r>
          </a:p>
          <a:p>
            <a:r>
              <a:rPr lang="zh-CN" altLang="en-US"/>
              <a:t>  // 【输入验证】检测用户是否输入待翻译内容</a:t>
            </a:r>
          </a:p>
          <a:p>
            <a:r>
              <a:rPr lang="zh-CN" altLang="en-US"/>
              <a:t>  // 优点：阻止空请求，节约资源</a:t>
            </a:r>
          </a:p>
          <a:p>
            <a:r>
              <a:rPr lang="zh-CN" altLang="en-US"/>
              <a:t>  // 缺点：空格也被视为有效输入（应使用trim()优化）</a:t>
            </a:r>
          </a:p>
          <a:p>
            <a:r>
              <a:rPr lang="zh-CN" altLang="en-US"/>
              <a:t>  if (!this.inputText) {</a:t>
            </a:r>
          </a:p>
          <a:p>
            <a:r>
              <a:rPr lang="zh-CN" altLang="en-US"/>
              <a:t>    uni.showToast({ title: '请输入翻译内容', icon: 'none' });</a:t>
            </a:r>
          </a:p>
          <a:p>
            <a:r>
              <a:rPr lang="zh-CN" altLang="en-US"/>
              <a:t>    return;</a:t>
            </a:r>
          </a:p>
          <a:p>
            <a:r>
              <a:rPr lang="zh-CN" altLang="en-US"/>
              <a:t>  }</a:t>
            </a: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核心功能页面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lstStyle/>
          <a:p>
            <a:r>
              <a:rPr lang="en-US" altLang="zh-CN"/>
              <a:t>3.</a:t>
            </a:r>
            <a:r>
              <a:rPr lang="zh-CN" altLang="en-US"/>
              <a:t>单词拼写模块：src/pages/beiwords1/wordSelect.vue</a:t>
            </a:r>
          </a:p>
          <a:p>
            <a:r>
              <a:rPr lang="zh-CN" altLang="en-US"/>
              <a:t>export default {</a:t>
            </a:r>
          </a:p>
          <a:p>
            <a:r>
              <a:rPr lang="zh-CN" altLang="en-US"/>
              <a:t>  // 模块状态数据定义</a:t>
            </a:r>
          </a:p>
          <a:p>
            <a:r>
              <a:rPr lang="zh-CN" altLang="en-US"/>
              <a:t>  data() {</a:t>
            </a:r>
          </a:p>
          <a:p>
            <a:r>
              <a:rPr lang="zh-CN" altLang="en-US"/>
              <a:t>    return {</a:t>
            </a:r>
          </a:p>
          <a:p>
            <a:r>
              <a:rPr lang="zh-CN" altLang="en-US"/>
              <a:t>      currentWord: {},  // 当前测试单词对象</a:t>
            </a:r>
          </a:p>
          <a:p>
            <a:r>
              <a:rPr lang="zh-CN" altLang="en-US"/>
              <a:t>      /* 设计考量：</a:t>
            </a:r>
          </a:p>
          <a:p>
            <a:r>
              <a:rPr lang="zh-CN" altLang="en-US"/>
              <a:t>       * 采用对象存储单词数据（词名/释义/例句等）</a:t>
            </a:r>
          </a:p>
          <a:p>
            <a:r>
              <a:rPr lang="zh-CN" altLang="en-US"/>
              <a:t>       * 优点：方便扩展单词信息</a:t>
            </a:r>
          </a:p>
          <a:p>
            <a:r>
              <a:rPr lang="zh-CN" altLang="en-US"/>
              <a:t>       * 缺点：增加了状态管理复杂度 */</a:t>
            </a:r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后端实现</a:t>
            </a:r>
            <a:r>
              <a:rPr lang="en-US" altLang="zh-CN"/>
              <a:t>    1.</a:t>
            </a:r>
            <a:r>
              <a:rPr lang="zh-CN" altLang="en-US"/>
              <a:t>注册功能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50696781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1301750"/>
            <a:ext cx="8778240" cy="512889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/>
              <a:t>项目简介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/>
              <a:t>  </a:t>
            </a:r>
            <a:r>
              <a:rPr sz="2800"/>
              <a:t>本项目是基于 Uniapp（前端）和Java + Spring Boot（后端）开发的英语背单词小程序，主要面向高中生、大学生及考研人群等需要提升词汇量的用户。</a:t>
            </a:r>
          </a:p>
          <a:p>
            <a:r>
              <a:rPr lang="en-US" sz="2800"/>
              <a:t>  </a:t>
            </a:r>
            <a:r>
              <a:rPr sz="2800"/>
              <a:t>小程序提供：单词填空拼写、单词记忆功能、单词查找搜索、单词中英文互译、单词收藏本、文本翻译、时间提醒等功能，并主页设有单词学习数量提醒用以帮助用户培养每日学习新单词、复习旧单词的好习惯，从而更好地巩固词汇。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后端实现</a:t>
            </a:r>
            <a:r>
              <a:rPr lang="en-US" altLang="zh-CN"/>
              <a:t>    2.</a:t>
            </a:r>
            <a:r>
              <a:rPr lang="zh-CN" altLang="en-US"/>
              <a:t>登录功能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542145201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735" y="1401445"/>
            <a:ext cx="7501255" cy="49904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后端实现</a:t>
            </a:r>
            <a:r>
              <a:rPr lang="en-US" altLang="zh-CN"/>
              <a:t>    3.</a:t>
            </a:r>
            <a:r>
              <a:rPr lang="zh-CN" altLang="en-US"/>
              <a:t>单词缓存机制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295665961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1432560"/>
            <a:ext cx="8131175" cy="487235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后端实现</a:t>
            </a:r>
            <a:r>
              <a:rPr lang="en-US" altLang="zh-CN"/>
              <a:t>    </a:t>
            </a:r>
            <a:r>
              <a:rPr lang="en-US"/>
              <a:t>4.单词收藏添加移除查询功能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9950501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345" y="1301750"/>
            <a:ext cx="7232650" cy="47669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后端实现</a:t>
            </a:r>
            <a:r>
              <a:rPr lang="en-US" altLang="zh-CN"/>
              <a:t>    5.AI</a:t>
            </a:r>
            <a:r>
              <a:rPr lang="zh-CN" altLang="en-US"/>
              <a:t>翻译服务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6484559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070" y="1403985"/>
            <a:ext cx="8294370" cy="47720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77900" y="203200"/>
            <a:ext cx="10257790" cy="101473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xmlns="" type="text"/>
              </a:ext>
            </a:extLst>
          </a:bodyPr>
          <a:lstStyle/>
          <a:p>
            <a:pPr algn="ctr"/>
            <a:r>
              <a:rPr lang="zh-CN" altLang="en-US" sz="6000" b="1">
                <a:latin typeface="Arial" panose="020B0604020202020204" pitchFamily="34" charset="0"/>
                <a:ea typeface="微软雅黑" panose="020B0503020204020204" charset="-122"/>
              </a:rPr>
              <a:t>系统测试</a:t>
            </a:r>
          </a:p>
        </p:txBody>
      </p:sp>
      <p:pic>
        <p:nvPicPr>
          <p:cNvPr id="1913215798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1217930"/>
            <a:ext cx="10539730" cy="53784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61399428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75" y="1408430"/>
            <a:ext cx="8750935" cy="485711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96975976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613410"/>
            <a:ext cx="10623550" cy="58921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40044140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10" y="251460"/>
            <a:ext cx="5165725" cy="6474460"/>
          </a:xfrm>
          <a:prstGeom prst="rect">
            <a:avLst/>
          </a:prstGeom>
        </p:spPr>
      </p:pic>
      <p:pic>
        <p:nvPicPr>
          <p:cNvPr id="795255658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665" y="360045"/>
            <a:ext cx="4324985" cy="62299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演示视频">
            <a:hlinkClick r:id="" action="ppaction://media"/>
          </p:cNvPr>
          <p:cNvPicPr>
            <a:picLocks noGrp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73500" y="127635"/>
            <a:ext cx="5001260" cy="59810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/>
              <a:t>前期准备周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确定主题</a:t>
            </a:r>
          </a:p>
          <a:p>
            <a:r>
              <a:rPr lang="zh-CN" altLang="en-US"/>
              <a:t>探究技术</a:t>
            </a:r>
          </a:p>
          <a:p>
            <a:r>
              <a:rPr lang="zh-CN" altLang="en-US">
                <a:sym typeface="+mn-ea"/>
              </a:rPr>
              <a:t>明确需求</a:t>
            </a:r>
            <a:endParaRPr lang="zh-CN" altLang="en-US"/>
          </a:p>
          <a:p>
            <a:r>
              <a:rPr lang="zh-CN" altLang="en-US"/>
              <a:t>细分功能</a:t>
            </a:r>
          </a:p>
          <a:p>
            <a:r>
              <a:rPr lang="zh-CN" altLang="en-US"/>
              <a:t>成员分工</a:t>
            </a:r>
          </a:p>
          <a:p>
            <a:r>
              <a:rPr lang="zh-CN" altLang="en-US"/>
              <a:t>思考创新</a:t>
            </a:r>
          </a:p>
          <a:p>
            <a:r>
              <a:rPr lang="zh-CN" altLang="en-US"/>
              <a:t>制定计划</a:t>
            </a:r>
          </a:p>
          <a:p>
            <a:r>
              <a:rPr lang="zh-CN" altLang="en-US"/>
              <a:t>开发测试</a:t>
            </a:r>
          </a:p>
          <a:p>
            <a:endParaRPr lang="zh-CN" altLang="en-US"/>
          </a:p>
        </p:txBody>
      </p:sp>
      <p:pic>
        <p:nvPicPr>
          <p:cNvPr id="4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350" y="1806575"/>
            <a:ext cx="6450330" cy="457073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7186930" y="459105"/>
            <a:ext cx="4103370" cy="61302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600" b="0" i="0" kern="1200" cap="none" spc="0" normalizeH="0" baseline="0" noProof="0" dirty="0">
              <a:solidFill>
                <a:srgbClr val="452767"/>
              </a:solidFill>
              <a:latin typeface="Bear hard candy" panose="00000500000000000000" charset="0"/>
              <a:ea typeface="哇塞可爱体" panose="02000503000000000000" charset="-122"/>
              <a:cs typeface="Bear hard candy" panose="00000500000000000000" charset="0"/>
              <a:sym typeface="哇塞可爱体" panose="02000503000000000000" charset="-122"/>
            </a:endParaRPr>
          </a:p>
          <a:p>
            <a:pPr marR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600" b="0" i="0" kern="1200" cap="none" spc="0" normalizeH="0" baseline="0" noProof="0" dirty="0">
                <a:solidFill>
                  <a:srgbClr val="452767"/>
                </a:solidFill>
                <a:latin typeface="Bear hard candy" panose="00000500000000000000" charset="0"/>
                <a:ea typeface="哇塞可爱体" panose="02000503000000000000" charset="-122"/>
                <a:cs typeface="Bear hard candy" panose="00000500000000000000" charset="0"/>
                <a:sym typeface="哇塞可爱体" panose="02000503000000000000" charset="-122"/>
              </a:rPr>
              <a:t>Thank </a:t>
            </a:r>
          </a:p>
          <a:p>
            <a:pPr marR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600" b="0" i="0" kern="1200" cap="none" spc="0" normalizeH="0" baseline="0" noProof="0" dirty="0">
                <a:solidFill>
                  <a:srgbClr val="452767"/>
                </a:solidFill>
                <a:latin typeface="Bear hard candy" panose="00000500000000000000" charset="0"/>
                <a:ea typeface="哇塞可爱体" panose="02000503000000000000" charset="-122"/>
                <a:cs typeface="Bear hard candy" panose="00000500000000000000" charset="0"/>
                <a:sym typeface="哇塞可爱体" panose="02000503000000000000" charset="-122"/>
              </a:rPr>
              <a:t>you</a:t>
            </a:r>
          </a:p>
        </p:txBody>
      </p:sp>
      <p:pic>
        <p:nvPicPr>
          <p:cNvPr id="101" name="图片 100"/>
          <p:cNvPicPr/>
          <p:nvPr/>
        </p:nvPicPr>
        <p:blipFill>
          <a:blip r:embed="rId3"/>
          <a:stretch>
            <a:fillRect/>
          </a:stretch>
        </p:blipFill>
        <p:spPr>
          <a:xfrm>
            <a:off x="-65405" y="0"/>
            <a:ext cx="6350000" cy="685800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项目进度计划（详细见文档）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895" y="1080135"/>
            <a:ext cx="9580245" cy="541909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前端</a:t>
            </a:r>
            <a:r>
              <a:rPr lang="en-US" altLang="zh-CN" dirty="0"/>
              <a:t>   </a:t>
            </a:r>
            <a:r>
              <a:rPr lang="en-US" altLang="zh-CN" dirty="0" err="1"/>
              <a:t>UniApp</a:t>
            </a:r>
            <a:r>
              <a:rPr lang="en-US" altLang="zh-CN" dirty="0"/>
              <a:t>        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- 跨平台开发框架，支持微信小程序、H5、App 等多端编译</a:t>
            </a:r>
          </a:p>
          <a:p>
            <a:pPr marL="0" indent="0">
              <a:buNone/>
            </a:pPr>
            <a:r>
              <a:rPr lang="zh-CN" altLang="en-US" dirty="0"/>
              <a:t>- 基于 Vue.js 开发，组件化管理页面</a:t>
            </a:r>
          </a:p>
          <a:p>
            <a:pPr marL="0" indent="0">
              <a:buNone/>
            </a:pPr>
            <a:r>
              <a:rPr lang="en-US" altLang="zh-CN" dirty="0"/>
              <a:t>-</a:t>
            </a:r>
            <a:r>
              <a:rPr lang="zh-CN" altLang="en-US" dirty="0"/>
              <a:t>技术熟悉</a:t>
            </a:r>
          </a:p>
          <a:p>
            <a:endParaRPr lang="zh-CN" altLang="en-US" dirty="0"/>
          </a:p>
          <a:p>
            <a:r>
              <a:rPr lang="zh-CN" altLang="en-US" dirty="0"/>
              <a:t>后端</a:t>
            </a:r>
            <a:r>
              <a:rPr lang="en-US" altLang="zh-CN" dirty="0"/>
              <a:t>    </a:t>
            </a:r>
            <a:r>
              <a:rPr lang="en-US" altLang="zh-CN" dirty="0" err="1"/>
              <a:t>mysql</a:t>
            </a:r>
            <a:r>
              <a:rPr lang="zh-CN" altLang="en-US" dirty="0"/>
              <a:t>（数据库）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  </a:t>
            </a:r>
            <a:r>
              <a:rPr lang="en-US" altLang="zh-CN" dirty="0" err="1"/>
              <a:t>redis</a:t>
            </a:r>
            <a:r>
              <a:rPr lang="en-US" altLang="zh-CN" dirty="0"/>
              <a:t>(</a:t>
            </a:r>
            <a:r>
              <a:rPr lang="zh-CN" altLang="en-US" dirty="0"/>
              <a:t>非关系型数据库）</a:t>
            </a:r>
          </a:p>
          <a:p>
            <a:pPr marL="0" indent="0">
              <a:buNone/>
            </a:pPr>
            <a:r>
              <a:rPr lang="en-US" altLang="zh-CN" dirty="0"/>
              <a:t>              </a:t>
            </a:r>
            <a:r>
              <a:rPr lang="en-US" altLang="zh-CN" dirty="0" err="1"/>
              <a:t>mybatis</a:t>
            </a:r>
            <a:r>
              <a:rPr lang="zh-CN" altLang="en-US" dirty="0"/>
              <a:t>（数据库框架）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  knife4j(</a:t>
            </a:r>
            <a:r>
              <a:rPr lang="zh-CN" altLang="en-US" dirty="0"/>
              <a:t>接口规范与功能调试</a:t>
            </a:r>
            <a:r>
              <a:rPr lang="en-US" altLang="zh-CN" dirty="0"/>
              <a:t>)</a:t>
            </a:r>
            <a:endParaRPr lang="zh-CN" altLang="en-US" dirty="0"/>
          </a:p>
          <a:p>
            <a:pPr marL="0" indent="0">
              <a:buNone/>
            </a:pPr>
            <a:r>
              <a:rPr lang="en-US" altLang="zh-CN" dirty="0"/>
              <a:t>              </a:t>
            </a:r>
            <a:r>
              <a:rPr lang="en-US" altLang="zh-CN" dirty="0" err="1"/>
              <a:t>springboot</a:t>
            </a:r>
            <a:r>
              <a:rPr lang="zh-CN" altLang="en-US" dirty="0"/>
              <a:t>（整个框架）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95960" y="519430"/>
            <a:ext cx="10800080" cy="5655945"/>
          </a:xfrm>
        </p:spPr>
        <p:txBody>
          <a:bodyPr>
            <a:normAutofit fontScale="40000" lnSpcReduction="10000"/>
          </a:bodyPr>
          <a:lstStyle/>
          <a:p>
            <a:r>
              <a:rPr lang="zh-CN" altLang="en-US" sz="9600" b="1"/>
              <a:t>(1) 单词练习模块</a:t>
            </a:r>
            <a:r>
              <a:rPr lang="en-US" altLang="zh-CN" sz="9600" b="1"/>
              <a:t>/</a:t>
            </a:r>
            <a:r>
              <a:rPr lang="zh-CN" altLang="en-US" sz="9600" b="1"/>
              <a:t>核心功能模块</a:t>
            </a:r>
            <a:endParaRPr lang="zh-CN" altLang="en-US" sz="9600"/>
          </a:p>
          <a:p>
            <a:r>
              <a:rPr lang="zh-CN" altLang="en-US" sz="9600"/>
              <a:t>-单词填空拼写：用户根据中文释义/英文缺词提示拼写单词</a:t>
            </a:r>
          </a:p>
          <a:p>
            <a:r>
              <a:rPr lang="zh-CN" altLang="en-US" sz="9600"/>
              <a:t>- 文本翻译功能：可将英文文本转换为中文，精准度较高。</a:t>
            </a:r>
          </a:p>
          <a:p>
            <a:r>
              <a:rPr lang="zh-CN" altLang="en-US" sz="9600"/>
              <a:t>- 单词中英文互译 ：中→英/英→中双向即时翻译。</a:t>
            </a:r>
          </a:p>
          <a:p>
            <a:r>
              <a:rPr lang="zh-CN" altLang="en-US" sz="9600"/>
              <a:t>- 单词通关考察：每组20个单词需要正确拼写单词，过程中可以随机记录不会的单词。</a:t>
            </a:r>
          </a:p>
          <a:p>
            <a:endParaRPr lang="zh-CN" altLang="en-US" sz="9600"/>
          </a:p>
          <a:p>
            <a:endParaRPr lang="zh-CN" altLang="en-US" sz="9600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2</a:t>
            </a:r>
            <a:r>
              <a:rPr lang="zh-CN" altLang="en-US"/>
              <a:t>）辅助模块</a:t>
            </a:r>
          </a:p>
          <a:p>
            <a:r>
              <a:rPr lang="zh-CN" altLang="en-US"/>
              <a:t>- 单词查找搜索：支持中/英文关键词精准检索及跨词库查询</a:t>
            </a:r>
          </a:p>
          <a:p>
            <a:r>
              <a:rPr lang="zh-CN" altLang="en-US"/>
              <a:t>- 文本翻译：支持整段英文文本翻译</a:t>
            </a:r>
          </a:p>
          <a:p>
            <a:r>
              <a:rPr lang="zh-CN" altLang="en-US"/>
              <a:t>- 单词收藏本：收藏难词/重点词，支持自定义分类管理</a:t>
            </a:r>
          </a:p>
          <a:p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）习惯养成模块</a:t>
            </a:r>
          </a:p>
          <a:p>
            <a:r>
              <a:rPr lang="zh-CN" altLang="en-US"/>
              <a:t> 单词学习数量提醒：主页显眼位置展示新单词学习/旧单词复习进度</a:t>
            </a:r>
          </a:p>
          <a:p>
            <a:r>
              <a:rPr lang="zh-CN" altLang="en-US"/>
              <a:t>- 学习进度追踪：每日学习数据统计，包含新学单词量和复习次数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New Screen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0090" y="0"/>
            <a:ext cx="2835910" cy="6858635"/>
          </a:xfrm>
          <a:prstGeom prst="rect">
            <a:avLst/>
          </a:prstGeom>
        </p:spPr>
      </p:pic>
      <p:pic>
        <p:nvPicPr>
          <p:cNvPr id="6" name="图片 5" descr="New Screen (2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179445" cy="6858635"/>
          </a:xfrm>
          <a:prstGeom prst="rect">
            <a:avLst/>
          </a:prstGeom>
        </p:spPr>
      </p:pic>
      <p:pic>
        <p:nvPicPr>
          <p:cNvPr id="7" name="图片 6" descr="New Screen (3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2760" y="0"/>
            <a:ext cx="2809240" cy="6858635"/>
          </a:xfrm>
          <a:prstGeom prst="rect">
            <a:avLst/>
          </a:prstGeom>
        </p:spPr>
      </p:pic>
      <p:pic>
        <p:nvPicPr>
          <p:cNvPr id="8" name="图片 7" descr="New Screen (4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6645" y="-635"/>
            <a:ext cx="3271520" cy="685863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New Screen (5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832860" cy="6858000"/>
          </a:xfrm>
          <a:prstGeom prst="rect">
            <a:avLst/>
          </a:prstGeom>
        </p:spPr>
      </p:pic>
      <p:pic>
        <p:nvPicPr>
          <p:cNvPr id="5" name="图片 4" descr="New Screen (6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2860" y="0"/>
            <a:ext cx="4122420" cy="6858000"/>
          </a:xfrm>
          <a:prstGeom prst="rect">
            <a:avLst/>
          </a:prstGeom>
        </p:spPr>
      </p:pic>
      <p:pic>
        <p:nvPicPr>
          <p:cNvPr id="6" name="图片 5" descr="New Screen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4820" y="109855"/>
            <a:ext cx="4107180" cy="67481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mZmZWIwOGIzYTlkNDQ5MDY0YTM1NGMzM2MwNWU5OG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CONTENT_GROUP_TYPE" val="contentchip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  <p:tag name="KSO_WM_UNIT_TEXT_LAYER_COUNT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91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  <p:tag name="KSO_WM_UNIT_TEXT_LAYER_COUNT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UNIT_TYPE" val="i"/>
  <p:tag name="KSO_WM_UNIT_INDEX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UNIT_TEXT_LAYER_COUNT" val="1"/>
  <p:tag name="KSO_WM_TEMPLATE_CATEGORY" val="custom"/>
  <p:tag name="KSO_WM_TEMPLATE_INDEX" val="2023091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UNIT_TYPE" val="i"/>
  <p:tag name="KSO_WM_UNIT_INDEX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UNIT_TEXT_LAYER_COUNT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TEXT_LAYER_COUNT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  <p:tag name="KSO_WM_UNIT_TEXT_LAYER_COUNT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  <p:tag name="KSO_WM_UNIT_TEXT_LAYER_COUNT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  <p:tag name="KSO_WM_UNIT_TEXT_LAYER_COUNT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CONTENT_GROUP_TYPE" val="titlestyle"/>
  <p:tag name="KSO_WM_UNIT_TYPE" val="i"/>
  <p:tag name="KSO_WM_UNIT_INDEX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  <p:tag name="KSO_WM_UNIT_TEXT_LAYER_COUNT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914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914"/>
  <p:tag name="KSO_WM_SLIDE_TYPE" val="title"/>
  <p:tag name="KSO_WM_SLIDE_SUBTYPE" val="pureTxt"/>
  <p:tag name="KSO_WM_SLIDE_LAYOUT" val="a_b_f"/>
  <p:tag name="KSO_WM_SLIDE_LAYOUT_CNT" val="1_1_1"/>
  <p:tag name="KSO_WM_SPECIAL_SOURCE" val="bdnull"/>
  <p:tag name="KSO_WM_TEMPLATE_THUMBS_INDEX" val="1、9"/>
  <p:tag name="KSO_WM_SLIDE_CONTENT_AREA" val="{&quot;left&quot;:&quot;74.4&quot;,&quot;top&quot;:&quot;58.35&quot;,&quot;width&quot;:&quot;660.35&quot;,&quot;height&quot;:&quot;315&quot;}"/>
  <p:tag name="KSO_WM_SLIDE_THEME_ID" val="3311903"/>
  <p:tag name="KSO_WM_SLIDE_THEME_NAME" val="小清新渐变风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0914_1*f*1"/>
  <p:tag name="KSO_WM_TEMPLATE_CATEGORY" val="custom"/>
  <p:tag name="KSO_WM_TEMPLATE_INDEX" val="20230914"/>
  <p:tag name="KSO_WM_UNIT_LAYERLEVEL" val="1"/>
  <p:tag name="KSO_WM_TAG_VERSION" val="3.0"/>
  <p:tag name="KSO_WM_UNIT_SUBTYPE" val="b"/>
  <p:tag name="KSO_WM_UNIT_NOCLEAR" val="0"/>
  <p:tag name="KSO_WM_UNIT_VALUE" val="8"/>
  <p:tag name="KSO_WM_UNIT_TEXT_LAYER_COUNT" val="1"/>
  <p:tag name="KSO_WM_UNIT_PRESET_TEXT_INDEX" val="-1"/>
  <p:tag name="KSO_WM_UNIT_PRESET_TEXT_LEN" val="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914"/>
  <p:tag name="KSO_WM_SPECIAL_SOURCE" val="bdnull"/>
  <p:tag name="KSO_WM_TEMPLATE_THUMBS_INDEX" val="1、9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30914"/>
</p:tagLst>
</file>

<file path=ppt/theme/theme1.xml><?xml version="1.0" encoding="utf-8"?>
<a:theme xmlns:a="http://schemas.openxmlformats.org/drawingml/2006/main" name="小清新渐变风">
  <a:themeElements>
    <a:clrScheme name="自定义 46">
      <a:dk1>
        <a:srgbClr val="000000"/>
      </a:dk1>
      <a:lt1>
        <a:srgbClr val="FFFFFF"/>
      </a:lt1>
      <a:dk2>
        <a:srgbClr val="571D11"/>
      </a:dk2>
      <a:lt2>
        <a:srgbClr val="FCF2F0"/>
      </a:lt2>
      <a:accent1>
        <a:srgbClr val="E8898D"/>
      </a:accent1>
      <a:accent2>
        <a:srgbClr val="71B9F1"/>
      </a:accent2>
      <a:accent3>
        <a:srgbClr val="E18EE4"/>
      </a:accent3>
      <a:accent4>
        <a:srgbClr val="F5B765"/>
      </a:accent4>
      <a:accent5>
        <a:srgbClr val="A095CF"/>
      </a:accent5>
      <a:accent6>
        <a:srgbClr val="CCAA72"/>
      </a:accent6>
      <a:hlink>
        <a:srgbClr val="48A1FA"/>
      </a:hlink>
      <a:folHlink>
        <a:srgbClr val="951C13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649</Words>
  <Application>Microsoft Office PowerPoint</Application>
  <PresentationFormat>宽屏</PresentationFormat>
  <Paragraphs>84</Paragraphs>
  <Slides>30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5" baseType="lpstr">
      <vt:lpstr>Bear hard candy</vt:lpstr>
      <vt:lpstr>微软雅黑</vt:lpstr>
      <vt:lpstr>Arial</vt:lpstr>
      <vt:lpstr>Calibri</vt:lpstr>
      <vt:lpstr>小清新渐变风</vt:lpstr>
      <vt:lpstr>PowerPoint 演示文稿</vt:lpstr>
      <vt:lpstr>项目简介</vt:lpstr>
      <vt:lpstr>前期准备周</vt:lpstr>
      <vt:lpstr>项目进度计划（详细见文档）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数据库</vt:lpstr>
      <vt:lpstr>PowerPoint 演示文稿</vt:lpstr>
      <vt:lpstr>PowerPoint 演示文稿</vt:lpstr>
      <vt:lpstr>API设计</vt:lpstr>
      <vt:lpstr>自动化测试框架</vt:lpstr>
      <vt:lpstr>前端整体框架</vt:lpstr>
      <vt:lpstr>核心功能页面</vt:lpstr>
      <vt:lpstr>核心功能页面</vt:lpstr>
      <vt:lpstr>核心功能页面</vt:lpstr>
      <vt:lpstr>后端实现    1.注册功能</vt:lpstr>
      <vt:lpstr>后端实现    2.登录功能</vt:lpstr>
      <vt:lpstr>后端实现    3.单词缓存机制</vt:lpstr>
      <vt:lpstr>后端实现    4.单词收藏添加移除查询功能</vt:lpstr>
      <vt:lpstr>后端实现    5.AI翻译服务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天麒 sky</cp:lastModifiedBy>
  <cp:revision>206</cp:revision>
  <dcterms:created xsi:type="dcterms:W3CDTF">2019-06-19T02:08:00Z</dcterms:created>
  <dcterms:modified xsi:type="dcterms:W3CDTF">2025-06-10T10:13:28Z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ICV">
    <vt:lpwstr>2714BC2042754196817988410A36725A</vt:lpwstr>
  </property>
</Properties>
</file>